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66" r:id="rId5"/>
    <p:sldId id="308" r:id="rId6"/>
    <p:sldId id="322" r:id="rId7"/>
    <p:sldId id="331" r:id="rId8"/>
    <p:sldId id="333" r:id="rId9"/>
    <p:sldId id="31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FF5357"/>
    <a:srgbClr val="262626"/>
    <a:srgbClr val="FFFFFF"/>
    <a:srgbClr val="1B1B1B"/>
    <a:srgbClr val="243541"/>
    <a:srgbClr val="0099FF"/>
    <a:srgbClr val="66CCFF"/>
    <a:srgbClr val="E6E6E6"/>
    <a:srgbClr val="406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6722" autoAdjust="0"/>
  </p:normalViewPr>
  <p:slideViewPr>
    <p:cSldViewPr snapToGrid="0">
      <p:cViewPr>
        <p:scale>
          <a:sx n="100" d="100"/>
          <a:sy n="100" d="100"/>
        </p:scale>
        <p:origin x="72" y="-1116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69B569-01C0-4DA5-A046-DB8F13874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1A4B4-B89A-4461-A0D4-6FF6282F2D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EC331-ECA7-40CD-ACC6-7DBE0B361EB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8FABA-226E-4FA1-A546-A68437C45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6D51D-32BA-4B1E-997A-B97030601F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74590-B106-460D-B005-45D290A3A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3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8A628-1BE2-423C-9A17-5A7E44BB80E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73155-1775-4D7E-B084-33F81AF20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1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4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8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9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1452"/>
            <a:ext cx="10058400" cy="376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569002-1D21-4BBB-8A38-907C2FC7AB77}"/>
              </a:ext>
            </a:extLst>
          </p:cNvPr>
          <p:cNvSpPr/>
          <p:nvPr userDrawn="1"/>
        </p:nvSpPr>
        <p:spPr>
          <a:xfrm>
            <a:off x="1097280" y="2143993"/>
            <a:ext cx="2717800" cy="4068848"/>
          </a:xfrm>
          <a:prstGeom prst="rect">
            <a:avLst/>
          </a:prstGeom>
          <a:noFill/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0063C-0B52-4599-8DB1-BB1077F30E9F}"/>
              </a:ext>
            </a:extLst>
          </p:cNvPr>
          <p:cNvSpPr/>
          <p:nvPr userDrawn="1"/>
        </p:nvSpPr>
        <p:spPr>
          <a:xfrm>
            <a:off x="4767580" y="2143993"/>
            <a:ext cx="2717800" cy="40688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F72FB-A119-40E3-A615-65F9A5E42926}"/>
              </a:ext>
            </a:extLst>
          </p:cNvPr>
          <p:cNvSpPr/>
          <p:nvPr userDrawn="1"/>
        </p:nvSpPr>
        <p:spPr>
          <a:xfrm>
            <a:off x="8437880" y="2143993"/>
            <a:ext cx="2717800" cy="4068848"/>
          </a:xfrm>
          <a:prstGeom prst="rect">
            <a:avLst/>
          </a:prstGeom>
          <a:noFill/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3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259E175-DE37-439E-A4DD-B8AD745C2691}"/>
              </a:ext>
            </a:extLst>
          </p:cNvPr>
          <p:cNvSpPr/>
          <p:nvPr userDrawn="1"/>
        </p:nvSpPr>
        <p:spPr>
          <a:xfrm>
            <a:off x="-1" y="-57011"/>
            <a:ext cx="7968009" cy="6914935"/>
          </a:xfrm>
          <a:prstGeom prst="triangle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A46E868-ADF2-4EF3-A260-2A20151F1B8C}"/>
              </a:ext>
            </a:extLst>
          </p:cNvPr>
          <p:cNvSpPr/>
          <p:nvPr userDrawn="1"/>
        </p:nvSpPr>
        <p:spPr>
          <a:xfrm>
            <a:off x="4209204" y="-64872"/>
            <a:ext cx="7968009" cy="6914935"/>
          </a:xfrm>
          <a:prstGeom prst="triangle">
            <a:avLst/>
          </a:prstGeom>
          <a:solidFill>
            <a:srgbClr val="24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3343D3C-E790-41AB-A8D8-207A51F279B9}"/>
              </a:ext>
            </a:extLst>
          </p:cNvPr>
          <p:cNvSpPr/>
          <p:nvPr userDrawn="1"/>
        </p:nvSpPr>
        <p:spPr>
          <a:xfrm flipV="1">
            <a:off x="-2554" y="-18909"/>
            <a:ext cx="4034184" cy="6905410"/>
          </a:xfrm>
          <a:custGeom>
            <a:avLst/>
            <a:gdLst>
              <a:gd name="connsiteX0" fmla="*/ 0 w 7968009"/>
              <a:gd name="connsiteY0" fmla="*/ 6914935 h 6914935"/>
              <a:gd name="connsiteX1" fmla="*/ 3984005 w 7968009"/>
              <a:gd name="connsiteY1" fmla="*/ 0 h 6914935"/>
              <a:gd name="connsiteX2" fmla="*/ 7968009 w 7968009"/>
              <a:gd name="connsiteY2" fmla="*/ 6914935 h 6914935"/>
              <a:gd name="connsiteX3" fmla="*/ 0 w 7968009"/>
              <a:gd name="connsiteY3" fmla="*/ 6914935 h 6914935"/>
              <a:gd name="connsiteX0" fmla="*/ 0 w 4129434"/>
              <a:gd name="connsiteY0" fmla="*/ 6924460 h 6924460"/>
              <a:gd name="connsiteX1" fmla="*/ 145430 w 4129434"/>
              <a:gd name="connsiteY1" fmla="*/ 0 h 6924460"/>
              <a:gd name="connsiteX2" fmla="*/ 4129434 w 4129434"/>
              <a:gd name="connsiteY2" fmla="*/ 6914935 h 6924460"/>
              <a:gd name="connsiteX3" fmla="*/ 0 w 4129434"/>
              <a:gd name="connsiteY3" fmla="*/ 6924460 h 6924460"/>
              <a:gd name="connsiteX0" fmla="*/ 692770 w 3984004"/>
              <a:gd name="connsiteY0" fmla="*/ 6876835 h 6914935"/>
              <a:gd name="connsiteX1" fmla="*/ 0 w 3984004"/>
              <a:gd name="connsiteY1" fmla="*/ 0 h 6914935"/>
              <a:gd name="connsiteX2" fmla="*/ 3984004 w 3984004"/>
              <a:gd name="connsiteY2" fmla="*/ 6914935 h 6914935"/>
              <a:gd name="connsiteX3" fmla="*/ 692770 w 3984004"/>
              <a:gd name="connsiteY3" fmla="*/ 6876835 h 6914935"/>
              <a:gd name="connsiteX0" fmla="*/ 0 w 3986559"/>
              <a:gd name="connsiteY0" fmla="*/ 6867310 h 6914935"/>
              <a:gd name="connsiteX1" fmla="*/ 2555 w 3986559"/>
              <a:gd name="connsiteY1" fmla="*/ 0 h 6914935"/>
              <a:gd name="connsiteX2" fmla="*/ 3986559 w 3986559"/>
              <a:gd name="connsiteY2" fmla="*/ 6914935 h 6914935"/>
              <a:gd name="connsiteX3" fmla="*/ 0 w 3986559"/>
              <a:gd name="connsiteY3" fmla="*/ 6867310 h 6914935"/>
              <a:gd name="connsiteX0" fmla="*/ 0 w 3986559"/>
              <a:gd name="connsiteY0" fmla="*/ 6848260 h 6895885"/>
              <a:gd name="connsiteX1" fmla="*/ 383555 w 3986559"/>
              <a:gd name="connsiteY1" fmla="*/ 0 h 6895885"/>
              <a:gd name="connsiteX2" fmla="*/ 3986559 w 3986559"/>
              <a:gd name="connsiteY2" fmla="*/ 6895885 h 6895885"/>
              <a:gd name="connsiteX3" fmla="*/ 0 w 3986559"/>
              <a:gd name="connsiteY3" fmla="*/ 6848260 h 6895885"/>
              <a:gd name="connsiteX0" fmla="*/ 0 w 3986559"/>
              <a:gd name="connsiteY0" fmla="*/ 6895885 h 6943510"/>
              <a:gd name="connsiteX1" fmla="*/ 2555 w 3986559"/>
              <a:gd name="connsiteY1" fmla="*/ 0 h 6943510"/>
              <a:gd name="connsiteX2" fmla="*/ 3986559 w 3986559"/>
              <a:gd name="connsiteY2" fmla="*/ 6943510 h 6943510"/>
              <a:gd name="connsiteX3" fmla="*/ 0 w 3986559"/>
              <a:gd name="connsiteY3" fmla="*/ 6895885 h 6943510"/>
              <a:gd name="connsiteX0" fmla="*/ 0 w 4034184"/>
              <a:gd name="connsiteY0" fmla="*/ 6895885 h 6905410"/>
              <a:gd name="connsiteX1" fmla="*/ 2555 w 4034184"/>
              <a:gd name="connsiteY1" fmla="*/ 0 h 6905410"/>
              <a:gd name="connsiteX2" fmla="*/ 4034184 w 4034184"/>
              <a:gd name="connsiteY2" fmla="*/ 6905410 h 6905410"/>
              <a:gd name="connsiteX3" fmla="*/ 0 w 4034184"/>
              <a:gd name="connsiteY3" fmla="*/ 6895885 h 69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184" h="6905410">
                <a:moveTo>
                  <a:pt x="0" y="6895885"/>
                </a:moveTo>
                <a:cubicBezTo>
                  <a:pt x="852" y="4606782"/>
                  <a:pt x="1703" y="2289103"/>
                  <a:pt x="2555" y="0"/>
                </a:cubicBezTo>
                <a:lnTo>
                  <a:pt x="4034184" y="6905410"/>
                </a:lnTo>
                <a:lnTo>
                  <a:pt x="0" y="6895885"/>
                </a:lnTo>
                <a:close/>
              </a:path>
            </a:pathLst>
          </a:custGeom>
          <a:solidFill>
            <a:srgbClr val="FF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7101B3E-4F29-4C19-B159-57B580B2386D}"/>
              </a:ext>
            </a:extLst>
          </p:cNvPr>
          <p:cNvSpPr/>
          <p:nvPr userDrawn="1"/>
        </p:nvSpPr>
        <p:spPr>
          <a:xfrm flipV="1">
            <a:off x="8202734" y="-28360"/>
            <a:ext cx="7968009" cy="691493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8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24354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FF535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1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7DDB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4" r:id="rId5"/>
    <p:sldLayoutId id="2147483673" r:id="rId6"/>
    <p:sldLayoutId id="2147483670" r:id="rId7"/>
    <p:sldLayoutId id="2147483672" r:id="rId8"/>
    <p:sldLayoutId id="214748367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15EA83-F969-4910-A468-48877E99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The Evolution of Facebook 2011-2021</a:t>
            </a:r>
          </a:p>
        </p:txBody>
      </p:sp>
      <p:pic>
        <p:nvPicPr>
          <p:cNvPr id="29" name="Graphic 28" descr="Bookmark with solid fill">
            <a:extLst>
              <a:ext uri="{FF2B5EF4-FFF2-40B4-BE49-F238E27FC236}">
                <a16:creationId xmlns:a16="http://schemas.microsoft.com/office/drawing/2014/main" id="{5437736D-EBA3-4ACA-B2D5-9CF30ED20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688"/>
          <a:stretch/>
        </p:blipFill>
        <p:spPr>
          <a:xfrm rot="16200000" flipV="1">
            <a:off x="10651071" y="11699"/>
            <a:ext cx="1929507" cy="1163724"/>
          </a:xfrm>
          <a:prstGeom prst="rect">
            <a:avLst/>
          </a:prstGeom>
        </p:spPr>
      </p:pic>
      <p:pic>
        <p:nvPicPr>
          <p:cNvPr id="20" name="Picture 19" descr="Connected wire-frame lines and dots">
            <a:extLst>
              <a:ext uri="{FF2B5EF4-FFF2-40B4-BE49-F238E27FC236}">
                <a16:creationId xmlns:a16="http://schemas.microsoft.com/office/drawing/2014/main" id="{D42FB835-9634-4268-8965-14E45937F3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65616" y="593561"/>
            <a:ext cx="1878801" cy="1252534"/>
          </a:xfrm>
          <a:prstGeom prst="rect">
            <a:avLst/>
          </a:prstGeom>
        </p:spPr>
      </p:pic>
      <p:pic>
        <p:nvPicPr>
          <p:cNvPr id="13" name="Picture 12" descr="Business people in a meeting room pointing at a projection screen">
            <a:extLst>
              <a:ext uri="{FF2B5EF4-FFF2-40B4-BE49-F238E27FC236}">
                <a16:creationId xmlns:a16="http://schemas.microsoft.com/office/drawing/2014/main" id="{27C475AF-0630-473A-999F-DA3EB2E7C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781" y="585653"/>
            <a:ext cx="2076188" cy="138585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3DD697-744D-41A4-B3A7-DF4DAB034292}"/>
              </a:ext>
            </a:extLst>
          </p:cNvPr>
          <p:cNvSpPr txBox="1"/>
          <p:nvPr/>
        </p:nvSpPr>
        <p:spPr>
          <a:xfrm>
            <a:off x="948648" y="2773767"/>
            <a:ext cx="3153580" cy="27066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dirty="0"/>
              <a:t>The Society</a:t>
            </a:r>
          </a:p>
        </p:txBody>
      </p:sp>
      <p:pic>
        <p:nvPicPr>
          <p:cNvPr id="24" name="Picture 23" descr="Businessperson on a computer">
            <a:extLst>
              <a:ext uri="{FF2B5EF4-FFF2-40B4-BE49-F238E27FC236}">
                <a16:creationId xmlns:a16="http://schemas.microsoft.com/office/drawing/2014/main" id="{8ADFB688-0105-43A0-9D3A-2DACF61A9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895" y="2850032"/>
            <a:ext cx="5168533" cy="2907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7D08E-27A4-4E00-AECB-73CB7F039AD3}"/>
              </a:ext>
            </a:extLst>
          </p:cNvPr>
          <p:cNvSpPr/>
          <p:nvPr/>
        </p:nvSpPr>
        <p:spPr>
          <a:xfrm>
            <a:off x="4660332" y="-11723"/>
            <a:ext cx="49597" cy="6858000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1E18D-24CA-4657-8C8F-E1763F82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181" y="577622"/>
            <a:ext cx="5889628" cy="82845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</a:rPr>
              <a:t>The Goal of Our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47D1F-9550-49FD-A4D5-C2A8B41BD4E0}"/>
              </a:ext>
            </a:extLst>
          </p:cNvPr>
          <p:cNvSpPr txBox="1"/>
          <p:nvPr/>
        </p:nvSpPr>
        <p:spPr>
          <a:xfrm>
            <a:off x="11691620" y="6477800"/>
            <a:ext cx="561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[4]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A974880-96ED-49CC-BC42-985F4C723DA9}"/>
              </a:ext>
            </a:extLst>
          </p:cNvPr>
          <p:cNvSpPr/>
          <p:nvPr/>
        </p:nvSpPr>
        <p:spPr>
          <a:xfrm flipV="1">
            <a:off x="5805914" y="0"/>
            <a:ext cx="580169" cy="50014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Statistics outline">
            <a:extLst>
              <a:ext uri="{FF2B5EF4-FFF2-40B4-BE49-F238E27FC236}">
                <a16:creationId xmlns:a16="http://schemas.microsoft.com/office/drawing/2014/main" id="{823851CB-61AE-4863-B891-29D14FDD4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08582" y="3130033"/>
            <a:ext cx="1774827" cy="1774827"/>
          </a:xfrm>
          <a:prstGeom prst="rect">
            <a:avLst/>
          </a:prstGeom>
        </p:spPr>
      </p:pic>
      <p:pic>
        <p:nvPicPr>
          <p:cNvPr id="29" name="Graphic 28" descr="Presentation with pie chart outline">
            <a:extLst>
              <a:ext uri="{FF2B5EF4-FFF2-40B4-BE49-F238E27FC236}">
                <a16:creationId xmlns:a16="http://schemas.microsoft.com/office/drawing/2014/main" id="{6E448648-33C9-4CFE-AC82-D3A5A5EBE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62880" y="3228975"/>
            <a:ext cx="1774827" cy="1774827"/>
          </a:xfrm>
          <a:prstGeom prst="rect">
            <a:avLst/>
          </a:prstGeom>
        </p:spPr>
      </p:pic>
      <p:pic>
        <p:nvPicPr>
          <p:cNvPr id="31" name="Graphic 30" descr="Hourglass 30% with solid fill">
            <a:extLst>
              <a:ext uri="{FF2B5EF4-FFF2-40B4-BE49-F238E27FC236}">
                <a16:creationId xmlns:a16="http://schemas.microsoft.com/office/drawing/2014/main" id="{18A5C3A6-E59C-40E6-900F-0AA0F000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062245" y="3336927"/>
            <a:ext cx="1666875" cy="16668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01E961-E261-4A77-8CA5-BF3E93DF69E2}"/>
              </a:ext>
            </a:extLst>
          </p:cNvPr>
          <p:cNvSpPr txBox="1"/>
          <p:nvPr/>
        </p:nvSpPr>
        <p:spPr>
          <a:xfrm>
            <a:off x="2940044" y="1354973"/>
            <a:ext cx="6311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The keys to running a successful business is maintaining critical systems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A6767-BC9F-4239-9F6E-8FD4EBF5DBD9}"/>
              </a:ext>
            </a:extLst>
          </p:cNvPr>
          <p:cNvSpPr txBox="1"/>
          <p:nvPr/>
        </p:nvSpPr>
        <p:spPr>
          <a:xfrm>
            <a:off x="1194593" y="5226028"/>
            <a:ext cx="231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Engagement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844E55-507F-4CB6-BDB9-B531AB95075F}"/>
              </a:ext>
            </a:extLst>
          </p:cNvPr>
          <p:cNvSpPr txBox="1"/>
          <p:nvPr/>
        </p:nvSpPr>
        <p:spPr>
          <a:xfrm>
            <a:off x="8739982" y="5250752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9036CD-3FCA-49C0-AA5D-E9E75A9D11D7}"/>
              </a:ext>
            </a:extLst>
          </p:cNvPr>
          <p:cNvSpPr txBox="1"/>
          <p:nvPr/>
        </p:nvSpPr>
        <p:spPr>
          <a:xfrm>
            <a:off x="4940295" y="5255049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Trends</a:t>
            </a:r>
          </a:p>
        </p:txBody>
      </p:sp>
      <p:pic>
        <p:nvPicPr>
          <p:cNvPr id="20" name="Graphic 19" descr="Bookmark with solid fill">
            <a:extLst>
              <a:ext uri="{FF2B5EF4-FFF2-40B4-BE49-F238E27FC236}">
                <a16:creationId xmlns:a16="http://schemas.microsoft.com/office/drawing/2014/main" id="{F2600D7F-1905-45B3-A59A-7B7793F27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C6D81-2ACF-4E26-88CE-A38C807424CA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FF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A5C61777-E66B-405A-A966-1F576F2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94" y="857249"/>
            <a:ext cx="2260040" cy="503582"/>
          </a:xfrm>
        </p:spPr>
        <p:txBody>
          <a:bodyPr anchor="t">
            <a:noAutofit/>
          </a:bodyPr>
          <a:lstStyle/>
          <a:p>
            <a:pPr algn="ctr"/>
            <a:r>
              <a:rPr lang="en-US" sz="3200" dirty="0">
                <a:solidFill>
                  <a:srgbClr val="FF5357"/>
                </a:solidFill>
              </a:rPr>
              <a:t>Hypothesis: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96A8-1F70-4D64-83AE-DA8CFE6514A9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B889D-F454-4555-A20F-F4B59D2ACF4A}"/>
              </a:ext>
            </a:extLst>
          </p:cNvPr>
          <p:cNvSpPr txBox="1"/>
          <p:nvPr/>
        </p:nvSpPr>
        <p:spPr>
          <a:xfrm>
            <a:off x="8740876" y="3661652"/>
            <a:ext cx="3451124" cy="79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Does the time you post affect how many likes your post will get?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29EFE-2A8B-4599-B03B-E5CB6C7A531F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Comment Like with solid fill">
            <a:extLst>
              <a:ext uri="{FF2B5EF4-FFF2-40B4-BE49-F238E27FC236}">
                <a16:creationId xmlns:a16="http://schemas.microsoft.com/office/drawing/2014/main" id="{7994527D-A636-44E2-B08F-0F5A3E733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48441" y="608131"/>
            <a:ext cx="1295400" cy="12954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1972B1BA-EBCE-407B-87D4-23A51A2C123A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97EF9D4-C966-49F7-97B7-698109E9F435}"/>
              </a:ext>
            </a:extLst>
          </p:cNvPr>
          <p:cNvSpPr txBox="1">
            <a:spLocks/>
          </p:cNvSpPr>
          <p:nvPr/>
        </p:nvSpPr>
        <p:spPr>
          <a:xfrm>
            <a:off x="1054945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43541"/>
                </a:solidFill>
              </a:rPr>
              <a:t>The time you post affects your likes.</a:t>
            </a:r>
          </a:p>
        </p:txBody>
      </p:sp>
      <p:pic>
        <p:nvPicPr>
          <p:cNvPr id="33" name="Graphic 32" descr="Bookmark with solid fill">
            <a:extLst>
              <a:ext uri="{FF2B5EF4-FFF2-40B4-BE49-F238E27FC236}">
                <a16:creationId xmlns:a16="http://schemas.microsoft.com/office/drawing/2014/main" id="{460EC4CD-16CC-46DC-AFCE-C3D40E2F0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CB95688F-7150-4685-BCFB-8A729CF35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35" y="2728225"/>
            <a:ext cx="6474539" cy="1600901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  <a:latin typeface="-apple-system"/>
              </a:rPr>
              <a:t>H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igher engagement between 1 pm - 3 pm and 10 pm - 1 am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After reviewing the graph of reactions against time of the day, we 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-apple-system"/>
              </a:rPr>
              <a:t>concludedthe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-apple-system"/>
              </a:rPr>
              <a:t> time that you post directly affects the number of reactions that you might </a:t>
            </a:r>
            <a:r>
              <a:rPr lang="en-US" sz="1400" b="0" i="0" dirty="0" err="1">
                <a:solidFill>
                  <a:schemeClr val="tx1"/>
                </a:solidFill>
                <a:effectLst/>
                <a:latin typeface="-apple-system"/>
              </a:rPr>
              <a:t>ge</a:t>
            </a:r>
            <a:endParaRPr lang="en-US" sz="1400" b="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4636978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C6D81-2ACF-4E26-88CE-A38C807424CA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FF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ookmark with solid fill">
            <a:extLst>
              <a:ext uri="{FF2B5EF4-FFF2-40B4-BE49-F238E27FC236}">
                <a16:creationId xmlns:a16="http://schemas.microsoft.com/office/drawing/2014/main" id="{4606FF0B-0245-4393-B11F-42B4D477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5C61777-E66B-405A-A966-1F576F2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94" y="857249"/>
            <a:ext cx="2260040" cy="503582"/>
          </a:xfrm>
        </p:spPr>
        <p:txBody>
          <a:bodyPr anchor="t">
            <a:noAutofit/>
          </a:bodyPr>
          <a:lstStyle/>
          <a:p>
            <a:pPr algn="ctr"/>
            <a:r>
              <a:rPr lang="en-US" sz="3200" dirty="0">
                <a:solidFill>
                  <a:srgbClr val="FF5357"/>
                </a:solidFill>
              </a:rPr>
              <a:t>Hypothesis: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96A8-1F70-4D64-83AE-DA8CFE6514A9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B889D-F454-4555-A20F-F4B59D2ACF4A}"/>
              </a:ext>
            </a:extLst>
          </p:cNvPr>
          <p:cNvSpPr txBox="1"/>
          <p:nvPr/>
        </p:nvSpPr>
        <p:spPr>
          <a:xfrm>
            <a:off x="8740876" y="3661652"/>
            <a:ext cx="3451124" cy="79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Which Generation reacted the most per hour?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29EFE-2A8B-4599-B03B-E5CB6C7A531F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Woman with kid with solid fill">
            <a:extLst>
              <a:ext uri="{FF2B5EF4-FFF2-40B4-BE49-F238E27FC236}">
                <a16:creationId xmlns:a16="http://schemas.microsoft.com/office/drawing/2014/main" id="{7994527D-A636-44E2-B08F-0F5A3E733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948441" y="608131"/>
            <a:ext cx="1295400" cy="12954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1972B1BA-EBCE-407B-87D4-23A51A2C123A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97EF9D4-C966-49F7-97B7-698109E9F435}"/>
              </a:ext>
            </a:extLst>
          </p:cNvPr>
          <p:cNvSpPr txBox="1">
            <a:spLocks/>
          </p:cNvSpPr>
          <p:nvPr/>
        </p:nvSpPr>
        <p:spPr>
          <a:xfrm>
            <a:off x="1054945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243541"/>
                </a:solidFill>
              </a:rPr>
              <a:t>The older generation uses more reactions.</a:t>
            </a:r>
          </a:p>
        </p:txBody>
      </p:sp>
      <p:sp>
        <p:nvSpPr>
          <p:cNvPr id="16" name="Content Placeholder 30">
            <a:extLst>
              <a:ext uri="{FF2B5EF4-FFF2-40B4-BE49-F238E27FC236}">
                <a16:creationId xmlns:a16="http://schemas.microsoft.com/office/drawing/2014/main" id="{A2E38098-3370-43E8-8D94-86774523B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35" y="2728225"/>
            <a:ext cx="6474539" cy="1600901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0" i="0" dirty="0">
                <a:solidFill>
                  <a:srgbClr val="C9D1D9"/>
                </a:solidFill>
                <a:effectLst/>
                <a:latin typeface="-apple-system"/>
              </a:rPr>
              <a:t> The engagement of younger generations is higher according to the amount of reactions.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200" b="0" i="0" dirty="0">
                <a:solidFill>
                  <a:srgbClr val="C9D1D9"/>
                </a:solidFill>
                <a:effectLst/>
                <a:latin typeface="-apple-system"/>
              </a:rPr>
              <a:t>The hours of activity are very similar and behave almost identically.</a:t>
            </a:r>
          </a:p>
        </p:txBody>
      </p:sp>
    </p:spTree>
    <p:extLst>
      <p:ext uri="{BB962C8B-B14F-4D97-AF65-F5344CB8AC3E}">
        <p14:creationId xmlns:p14="http://schemas.microsoft.com/office/powerpoint/2010/main" val="14610559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C6D81-2ACF-4E26-88CE-A38C807424CA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FF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ookmark with solid fill">
            <a:extLst>
              <a:ext uri="{FF2B5EF4-FFF2-40B4-BE49-F238E27FC236}">
                <a16:creationId xmlns:a16="http://schemas.microsoft.com/office/drawing/2014/main" id="{4606FF0B-0245-4393-B11F-42B4D477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5C61777-E66B-405A-A966-1F576F2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94" y="857249"/>
            <a:ext cx="2260040" cy="503582"/>
          </a:xfrm>
        </p:spPr>
        <p:txBody>
          <a:bodyPr anchor="t">
            <a:noAutofit/>
          </a:bodyPr>
          <a:lstStyle/>
          <a:p>
            <a:pPr algn="ctr"/>
            <a:r>
              <a:rPr lang="en-US" sz="3200" dirty="0">
                <a:solidFill>
                  <a:srgbClr val="FF5357"/>
                </a:solidFill>
              </a:rPr>
              <a:t>Continued: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96A8-1F70-4D64-83AE-DA8CFE6514A9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B889D-F454-4555-A20F-F4B59D2ACF4A}"/>
              </a:ext>
            </a:extLst>
          </p:cNvPr>
          <p:cNvSpPr txBox="1"/>
          <p:nvPr/>
        </p:nvSpPr>
        <p:spPr>
          <a:xfrm>
            <a:off x="8740876" y="3661652"/>
            <a:ext cx="3451124" cy="79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Which Generation reacted the most per hour?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29EFE-2A8B-4599-B03B-E5CB6C7A531F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Woman with kid with solid fill">
            <a:extLst>
              <a:ext uri="{FF2B5EF4-FFF2-40B4-BE49-F238E27FC236}">
                <a16:creationId xmlns:a16="http://schemas.microsoft.com/office/drawing/2014/main" id="{7994527D-A636-44E2-B08F-0F5A3E733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948441" y="608131"/>
            <a:ext cx="1295400" cy="12954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1972B1BA-EBCE-407B-87D4-23A51A2C123A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97EF9D4-C966-49F7-97B7-698109E9F435}"/>
              </a:ext>
            </a:extLst>
          </p:cNvPr>
          <p:cNvSpPr txBox="1">
            <a:spLocks/>
          </p:cNvSpPr>
          <p:nvPr/>
        </p:nvSpPr>
        <p:spPr>
          <a:xfrm>
            <a:off x="1054945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243541"/>
                </a:solidFill>
              </a:rPr>
              <a:t>The older generation uses more reactions.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BCEC962-BE1E-4F42-8AC0-C0A668CC4C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13" b="39800"/>
          <a:stretch/>
        </p:blipFill>
        <p:spPr>
          <a:xfrm>
            <a:off x="1054945" y="1903531"/>
            <a:ext cx="7181109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2250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F1B05AA-5FD5-4D67-A1ED-2C59171A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35" y="3567132"/>
            <a:ext cx="6474539" cy="1600901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Takeaway#1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Takeaway#2</a:t>
            </a:r>
            <a:endParaRPr lang="en-US" sz="1400" dirty="0">
              <a:solidFill>
                <a:srgbClr val="000000"/>
              </a:solidFill>
            </a:endParaRP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Takeaway#3</a:t>
            </a:r>
            <a:endParaRPr lang="en-US" sz="1400" dirty="0"/>
          </a:p>
        </p:txBody>
      </p:sp>
      <p:pic>
        <p:nvPicPr>
          <p:cNvPr id="40" name="Graphic 39" descr="Bookmark with solid fill">
            <a:extLst>
              <a:ext uri="{FF2B5EF4-FFF2-40B4-BE49-F238E27FC236}">
                <a16:creationId xmlns:a16="http://schemas.microsoft.com/office/drawing/2014/main" id="{2EDE9A48-CDAF-4B29-A47D-F6D6C9A5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82A554-F6EF-497E-8561-6BF5EE8652A1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BE29D4-63C7-4F04-8942-75C41D06C457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00796B-E5B4-44F0-B983-6B54CFFC3EAD}"/>
              </a:ext>
            </a:extLst>
          </p:cNvPr>
          <p:cNvSpPr txBox="1"/>
          <p:nvPr/>
        </p:nvSpPr>
        <p:spPr>
          <a:xfrm>
            <a:off x="8799864" y="3865358"/>
            <a:ext cx="3238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effectLst/>
              </a:rPr>
              <a:t>Which gender sends and rejects the most friend request?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DDCE7D35-0DB0-42BA-A439-36B143253ADE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0167C27-D5BF-4773-9FAF-4AD0446094C3}"/>
              </a:ext>
            </a:extLst>
          </p:cNvPr>
          <p:cNvSpPr txBox="1">
            <a:spLocks/>
          </p:cNvSpPr>
          <p:nvPr/>
        </p:nvSpPr>
        <p:spPr>
          <a:xfrm>
            <a:off x="1215494" y="857249"/>
            <a:ext cx="2260040" cy="503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3366"/>
                </a:solidFill>
              </a:rPr>
              <a:t>Hypothesis: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B970D-5C96-410C-BB19-12D44C8E40C2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>
            <a:extLst>
              <a:ext uri="{FF2B5EF4-FFF2-40B4-BE49-F238E27FC236}">
                <a16:creationId xmlns:a16="http://schemas.microsoft.com/office/drawing/2014/main" id="{F4D419EC-DEE6-4A71-8958-497A2BD9DF41}"/>
              </a:ext>
            </a:extLst>
          </p:cNvPr>
          <p:cNvSpPr txBox="1">
            <a:spLocks/>
          </p:cNvSpPr>
          <p:nvPr/>
        </p:nvSpPr>
        <p:spPr>
          <a:xfrm>
            <a:off x="713617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43541"/>
                </a:solidFill>
              </a:rPr>
              <a:t>Males send more friend request.</a:t>
            </a:r>
          </a:p>
        </p:txBody>
      </p:sp>
      <p:pic>
        <p:nvPicPr>
          <p:cNvPr id="6" name="Graphic 5" descr="Male with solid fill">
            <a:extLst>
              <a:ext uri="{FF2B5EF4-FFF2-40B4-BE49-F238E27FC236}">
                <a16:creationId xmlns:a16="http://schemas.microsoft.com/office/drawing/2014/main" id="{BF9941A8-402C-4509-8EA9-9F76254B5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3319" y="903631"/>
            <a:ext cx="914400" cy="914400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D82F46CE-749C-40AC-9C7C-62D7C5117A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6" t="2899" r="43702" b="44529"/>
          <a:stretch/>
        </p:blipFill>
        <p:spPr>
          <a:xfrm>
            <a:off x="2971800" y="2524033"/>
            <a:ext cx="4909309" cy="3610185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5280FDCD-97B7-446B-85D7-29652D30F617}"/>
              </a:ext>
            </a:extLst>
          </p:cNvPr>
          <p:cNvSpPr txBox="1">
            <a:spLocks/>
          </p:cNvSpPr>
          <p:nvPr/>
        </p:nvSpPr>
        <p:spPr>
          <a:xfrm>
            <a:off x="868432" y="1986836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43541"/>
                </a:solidFill>
              </a:rPr>
              <a:t>Females reject more friend request</a:t>
            </a:r>
          </a:p>
        </p:txBody>
      </p:sp>
    </p:spTree>
    <p:extLst>
      <p:ext uri="{BB962C8B-B14F-4D97-AF65-F5344CB8AC3E}">
        <p14:creationId xmlns:p14="http://schemas.microsoft.com/office/powerpoint/2010/main" val="39596968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201</Words>
  <Application>Microsoft Office PowerPoint</Application>
  <PresentationFormat>Widescreen</PresentationFormat>
  <Paragraphs>37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-apple-system</vt:lpstr>
      <vt:lpstr>Arial</vt:lpstr>
      <vt:lpstr>Calibri</vt:lpstr>
      <vt:lpstr>Courier New</vt:lpstr>
      <vt:lpstr>Georgia Pro Cond Light</vt:lpstr>
      <vt:lpstr>Speak Pro</vt:lpstr>
      <vt:lpstr>RetrospectVTI</vt:lpstr>
      <vt:lpstr>The Evolution of Facebook 2011-2021</vt:lpstr>
      <vt:lpstr>The Goal of Our Data</vt:lpstr>
      <vt:lpstr>Hypothesis:</vt:lpstr>
      <vt:lpstr>Hypothesis:</vt:lpstr>
      <vt:lpstr>Continued: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Maryland  Financial</dc:title>
  <dc:creator>Michael Tyler</dc:creator>
  <cp:lastModifiedBy>Michael Tyler</cp:lastModifiedBy>
  <cp:revision>11</cp:revision>
  <dcterms:created xsi:type="dcterms:W3CDTF">2020-11-20T23:49:38Z</dcterms:created>
  <dcterms:modified xsi:type="dcterms:W3CDTF">2021-03-04T22:19:22Z</dcterms:modified>
</cp:coreProperties>
</file>